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3" r:id="rId1"/>
    <p:sldMasterId id="2147483694" r:id="rId2"/>
    <p:sldMasterId id="2147483695" r:id="rId3"/>
    <p:sldMasterId id="2147483696" r:id="rId4"/>
  </p:sldMasterIdLst>
  <p:notesMasterIdLst>
    <p:notesMasterId r:id="rId5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92c1b6872_1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f92c1b6872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92d02d053_4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92d02d053_4_27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fgbg = cv2.createBackgroundSubtractorMOG2() 에서 배경 제거 객체를 생성하고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fgmask = fgbg.apply(img) 에서 apply 함수를 호출하는 것 만으로 배경이 제거된 전경 마스크를 얻을 수 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img: 원본 영상 (사진 위)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bgsub: 배경 제거 마스크 (사진 아래)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92d02d053_4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92d02d053_4_285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함수를 이용하여 보행자를 검출한 결과 영상.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 / MOG2-1: </a:t>
            </a:r>
            <a:r>
              <a:rPr lang="ko">
                <a:solidFill>
                  <a:schemeClr val="dk1"/>
                </a:solidFill>
              </a:rPr>
              <a:t>varThreshold = 16 디폴트 분산 임계 값, area &gt; 150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img2 / MOG2-1: </a:t>
            </a:r>
            <a:r>
              <a:rPr lang="ko">
                <a:solidFill>
                  <a:schemeClr val="dk1"/>
                </a:solidFill>
              </a:rPr>
              <a:t>varThreshold = 350으로 설정, area &gt; 100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두 검출기 사이의 유의미한 성능 차이를 발견하지 못함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2d02d053_4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2d02d053_4_29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 설명한 네 가지 검출기를 서로 다른 영상 종류에 따라 성능을 비교하고 프로젝트에 가장 적합한 검출기 판별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불필요한 검출이 적은 대신, 보행자를 인식하지 못하는 경우도 있음. 멀리 있는 작은 보행자는 검출하지 못함.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이외에도 건물, 삼각대 등 다른 사물이나 그림자도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이 경우에 HOG를 이용한 검출기보다 정확도가 높음. 영상 왼쪽 윗부분의 작은 사람도 인식함.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92d02d053_4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92d02d053_4_30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가장 정확하게 보행자를 추출.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사람뿐만 아니라 전봇대, 가로등, 자동차 등의 사물과 횡단보도, 그림자 등도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 경우 HOG-SVM 기본 검출기가 가장 적합한 검출기라고 판단됨.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92d02d053_4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92d02d053_4_31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움직이는 영상에서 사람과 사물이 움직이고, 배경도 변화하는 경우. 블랙박스 영상. 이 프로젝트에서 주로 사용하게 될 형식의 영상.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보행자를 인식하지 못하는 경우도 있고 사람 이외의 사물도 종종 인식하지만 불필요한 검출이 적어서 사람 인식에 가장 적합.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 사물, 빛, 도로의 선, 그림자 등도 보행자로 인식.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앞에서와 마찬가지로 HOG-SVM 기본 검출기가 가장 적합한 검출기라고 판단됨.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92d02d053_4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92d02d053_4_32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2d02d053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92d02d053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92d02d0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92d02d053_0_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8f384164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8f384164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2d02d05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2d02d05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2c1b6872_1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92c1b6872_1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2d02d0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2d02d0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2d02d05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92d02d05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92d02d0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92d02d05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92d02d0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92d02d05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92d02d05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92d02d05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2d02d0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92d02d0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92d02d0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92d02d05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92d02d05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92d02d05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2d02d05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2d02d05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2d02d05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2d02d05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2d02d053_4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92d02d053_4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92d02d05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92d02d05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2d02d0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2d02d0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92d02d05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92d02d05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92d02d05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92d02d05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92d02d053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92d02d053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2d02d053_4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f92d02d053_4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2c1b6872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92c1b6872_1_65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92c1b687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92c1b6872_1_1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92c1b687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92c1b6872_1_3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92c1b687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92c1b6872_1_6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2d02d053_4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2d02d053_4_23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92c1b6872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92c1b6872_1_13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92c1b687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f92c1b6872_1_7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92c1b687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92c1b6872_1_87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92c1b6872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92c1b6872_1_119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2c1b6872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2c1b6872_1_15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92c1b6872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92c1b6872_1_25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92c1b6872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92c1b6872_1_30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92c1b687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92c1b6872_1_14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2c1b687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2c1b6872_1_17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92c1b6872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92c1b6872_1_220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2d02d053_4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92d02d053_4_24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SVM: 두 카테고리 중 어느 하나에 속한 데이터의 집합이 주어졌을 때, 주어진 데이터 집합을 바탕으로 새로운 데이터가 어느 카테고리에 속할지 판단하는 비확률적 이진 선형 분류 모델을 만든다. SVM은 두 그룹으로 나뉜 학습 데이터를 받아서 두 그룹의 영역을 나누는 선을 찾는다. 학습 데이터에 이미 각 데이터가 어느 그룹에 속하는지 레이블을 함께 제공하므로 데이터들은 이미 두 그룹으로 나누어져 있다. 이 때 각 영역의 중심에서 가장 멀고 경계면을 접하고 있는 점을 서포트 벡터(support vector)라고 한다. 각 영역의 서포트 벡터를 지나는 선을 서포트 평면(support plane)이라고 하고 그 선은 무수히 많다. 그들 중에 서로의 거리가 가장 먼 선이 지나는 면을 결정 평면(decision boundary)이라고 하고, SVM은 궁극적으로 이 선을 찾는 알고리즘이다(이세우 2019, 398).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92c1b6872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92c1b6872_1_22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92d02d053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f92d02d053_4_5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00" tIns="88800" rIns="88800" bIns="88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92c1b6872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f92c1b6872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92d02d053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92d02d053_4_25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SIFT, SURF, ORB 등과 같은 특징 디스크립터들은 특징점 하나하나에 대해서 서술하고 있어서 객체의 지역적 특성을 표현하는 데는 뛰어나지만, 전체적인 모양을 특징으로 표현하기는 어렵다. </a:t>
            </a:r>
            <a:endParaRPr sz="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92d02d053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92d02d053_4_25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92d02d053_4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92d02d053_4_26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검출기: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HOGDescriptor_getDefaultPeopleDetector() 함수에 의해서 제공되는 64 x 128 크기의 윈도로 훈련된 모델 이용. HOGDescriptor() 생성자의 기본 값도 이와 같으므로 디폴트 생성자 사용.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다임러 검출기: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/>
              <a:t>HOGDescriptor_getDaimlerPeopleDetector() 함수가 제공하는 48 x 96 크기의 윈도로 훈련된 모델을 이용하므로 생성자도 이에 맞게 설정.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2d02d053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92d02d053_4_271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0" name="Google Shape;230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 txBox="1"/>
          <p:nvPr/>
        </p:nvSpPr>
        <p:spPr>
          <a:xfrm>
            <a:off x="1737000" y="755400"/>
            <a:ext cx="5670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</a:rPr>
              <a:t>  Mini Project 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운전자를 위한 횡단보도 무단횡단자 추적 알고리즘 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보행자 검출, 신호등 검출, 객체 추적</a:t>
            </a:r>
            <a:endParaRPr sz="8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0"/>
          <p:cNvSpPr txBox="1">
            <a:spLocks noGrp="1"/>
          </p:cNvSpPr>
          <p:nvPr>
            <p:ph type="subTitle" idx="4294967295"/>
          </p:nvPr>
        </p:nvSpPr>
        <p:spPr>
          <a:xfrm>
            <a:off x="28075" y="435090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lang="ko" sz="1138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박두레 신나정 오재동</a:t>
            </a:r>
            <a:endParaRPr sz="1138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lang="ko" sz="1138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10월</a:t>
            </a:r>
            <a:endParaRPr sz="1138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lang="ko" sz="1138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SSAC * 플레이데이터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>
            <a:spLocks noGrp="1"/>
          </p:cNvSpPr>
          <p:nvPr>
            <p:ph type="body" idx="1"/>
          </p:nvPr>
        </p:nvSpPr>
        <p:spPr>
          <a:xfrm>
            <a:off x="153525" y="715200"/>
            <a:ext cx="5595600" cy="4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marR="0" lvl="0" indent="-33432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영상에서 객체를 추출하기 위해 배경을 모델링하여 전경만을 추출하는 GMM(Gaussian Mixture Models) 기법을 이용하는 MOG(Model of Gaussian) 알고리즘 이용. GMM을 이용하여 모델링 된 배경을 제거하고 움직임 영역만을 추출.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동영상에서 배경을 제거하는 알고리즘을 하나의 인터페이스로 통일하기 위해 cv2.BackgroundSubtractor 추상 클래스를 만들고 이것을 상속받은 10가지 알고리즘 구현 클래스를 제공(이세우 2019, 353).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지브코비치(Zivkovic) 알고리즘을 구현한 BackgroundSubtractorMOG2 함수 사용: 각 픽셀의 적절한 가우시안 분포 값을 선택하므로 빛에 대한 변화가 많은 장면에 적합(이세우 2019, 356).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59"/>
          <p:cNvSpPr txBox="1">
            <a:spLocks noGrp="1"/>
          </p:cNvSpPr>
          <p:nvPr>
            <p:ph type="body" idx="1"/>
          </p:nvPr>
        </p:nvSpPr>
        <p:spPr>
          <a:xfrm>
            <a:off x="5812075" y="0"/>
            <a:ext cx="33321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600" y="152400"/>
            <a:ext cx="3036000" cy="239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125" y="2646549"/>
            <a:ext cx="3036000" cy="2386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/>
          <p:nvPr/>
        </p:nvSpPr>
        <p:spPr>
          <a:xfrm>
            <a:off x="0" y="0"/>
            <a:ext cx="58122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1.2.2 동영상 배경 제거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>
            <a:spLocks noGrp="1"/>
          </p:cNvSpPr>
          <p:nvPr>
            <p:ph type="body" idx="1"/>
          </p:nvPr>
        </p:nvSpPr>
        <p:spPr>
          <a:xfrm>
            <a:off x="556050" y="3369875"/>
            <a:ext cx="8276400" cy="14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60"/>
          <p:cNvSpPr txBox="1">
            <a:spLocks noGrp="1"/>
          </p:cNvSpPr>
          <p:nvPr>
            <p:ph type="body" idx="1"/>
          </p:nvPr>
        </p:nvSpPr>
        <p:spPr>
          <a:xfrm>
            <a:off x="556050" y="740750"/>
            <a:ext cx="8031900" cy="242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5" y="868025"/>
            <a:ext cx="3644075" cy="217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25" y="868025"/>
            <a:ext cx="3616726" cy="21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1.2.3 MOG2-1, MOG2-2 검출 결과 영상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>
            <a:spLocks noGrp="1"/>
          </p:cNvSpPr>
          <p:nvPr>
            <p:ph type="body" idx="1"/>
          </p:nvPr>
        </p:nvSpPr>
        <p:spPr>
          <a:xfrm>
            <a:off x="2450775" y="627612"/>
            <a:ext cx="5821800" cy="452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952" y="629362"/>
            <a:ext cx="2788671" cy="220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951" y="2930927"/>
            <a:ext cx="2788671" cy="221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119" y="627600"/>
            <a:ext cx="2788671" cy="221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131" y="2930887"/>
            <a:ext cx="2788673" cy="22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/>
          <p:nvPr/>
        </p:nvSpPr>
        <p:spPr>
          <a:xfrm>
            <a:off x="0" y="0"/>
            <a:ext cx="9144000" cy="6276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1.3 영상 종류에 따른 네 가지 검출기 성능 비교  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61"/>
          <p:cNvSpPr/>
          <p:nvPr/>
        </p:nvSpPr>
        <p:spPr>
          <a:xfrm>
            <a:off x="-50" y="694650"/>
            <a:ext cx="2446500" cy="10458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1.3.1 고정된 영상에서 사람만 움직일 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body" idx="1"/>
          </p:nvPr>
        </p:nvSpPr>
        <p:spPr>
          <a:xfrm>
            <a:off x="691500" y="552716"/>
            <a:ext cx="7761000" cy="4590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4" y="552728"/>
            <a:ext cx="3766116" cy="226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57" y="547500"/>
            <a:ext cx="3766116" cy="227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56" y="2886979"/>
            <a:ext cx="3766116" cy="22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950" y="2886952"/>
            <a:ext cx="3766116" cy="22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1.3.2 고정된 영상에서 사람과 차량(사물)이 동시에 움직일 때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body" idx="1"/>
          </p:nvPr>
        </p:nvSpPr>
        <p:spPr>
          <a:xfrm>
            <a:off x="891425" y="650725"/>
            <a:ext cx="7372200" cy="449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00" y="740150"/>
            <a:ext cx="3533400" cy="2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125" y="740150"/>
            <a:ext cx="3530399" cy="21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500" y="2947425"/>
            <a:ext cx="3533410" cy="21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125" y="2942100"/>
            <a:ext cx="3530397" cy="2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1.3.3 움직이는 영상에서 사람과 사물이 움직일 때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>
            <a:spLocks noGrp="1"/>
          </p:cNvSpPr>
          <p:nvPr>
            <p:ph type="body" idx="1"/>
          </p:nvPr>
        </p:nvSpPr>
        <p:spPr>
          <a:xfrm>
            <a:off x="311700" y="1289650"/>
            <a:ext cx="8520600" cy="3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디스크립터와 MOG 배경 제거를 이용하여 네 가지 보행자 검출기의 성능을 비교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때, 고정된 영상에서 사람과 차량(사물)이 동시에 움직일 때, 움직이는 영상에서 사람과 사물이 움직일 때로 경우를 나누어 실험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연구의 수행을 위해 움직이는 영상에서 보행자를 검출해야 하므로 보행자 인식을 위해 미리 훈련되고, 불필요한 검출이 적은 HOG-SVM 기본 검출기가 가장 적합한 검출기로 판단됨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이어지는 작업에서 HOG-SVM 디폴트 검출기 이용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 정확도가 낮다는 한계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 처리 속도 향상과 객체 추적률 향상, 불필요한 영역에서의 검출 감소를 통해 정확도를 향상시키는 추가적인 연구 필요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6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64"/>
          <p:cNvSpPr/>
          <p:nvPr/>
        </p:nvSpPr>
        <p:spPr>
          <a:xfrm>
            <a:off x="897575" y="0"/>
            <a:ext cx="8246400" cy="851700"/>
          </a:xfrm>
          <a:prstGeom prst="rect">
            <a:avLst/>
          </a:prstGeom>
          <a:solidFill>
            <a:srgbClr val="DFC0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1.4 보행자 인식과 검출: 결론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4100" b="1">
                <a:solidFill>
                  <a:schemeClr val="lt1"/>
                </a:solidFill>
              </a:rPr>
              <a:t>2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오재동</a:t>
            </a:r>
            <a:endParaRPr sz="1100"/>
          </a:p>
        </p:txBody>
      </p:sp>
      <p:sp>
        <p:nvSpPr>
          <p:cNvPr id="401" name="Google Shape;401;p65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66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7" name="Google Shape;407;p66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66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오재동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562900" y="897100"/>
            <a:ext cx="63891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2. 신호등 검출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	2_0. 신호등 판별 알고리즘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2_1. 교통 신호등 후보 영역 검출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2_1_1. BGR 색상 모델 -&gt; HSV 색상 모델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2_1_2. ROI 영역 설정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2_1_3. 녹색 영역 추출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2_2. 신호등 배면판 후보군 검출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2_2_1. BGR 색상 모델 -&gt; GRAY 색상 모델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2_2_2. 모폴로지 연산 </a:t>
            </a:r>
            <a:endParaRPr>
              <a:solidFill>
                <a:schemeClr val="lt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2_2_3. SimpleBlobDetector를 이용한 배면판 후보 검출  	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2_3. 신호등 후보군 검출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2_3_1. 교통 신호등 &amp; 신호등 배면판 후보군 검출 결과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2_3_2. 검출 영역 위치 확인, 교통 신호등 알림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>
            <a:spLocks noGrp="1"/>
          </p:cNvSpPr>
          <p:nvPr>
            <p:ph type="body" idx="1"/>
          </p:nvPr>
        </p:nvSpPr>
        <p:spPr>
          <a:xfrm>
            <a:off x="311700" y="1032075"/>
            <a:ext cx="8520600" cy="3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1. 교통 신호등 후보 영역 검출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-&gt; 교통신호등의 경우 스스로 빛을 발하기 때문에, 신호등의 적색, 황색, 녹색 점등 영역을 추출한다.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1) BGR 색상 모델 -&gt; hsv 색상 모델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2) ROI 영역 설정 (처리속도 향상)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적색, 녹색 영역 추출  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2. 신호등 배면판 후보군 검출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-&gt; 신호등 배면판의 경우 직사각형 형태의 무광 혹은 흑색 판으로 제작되어 있다.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1) 입력 영상으로부터 흑색 영역 추출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2) 모폴로지 연산을 통해 배면판 내부 영역 채움  -&gt; 적용 x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직사각형 특징을 이용해 배면판 후보 검출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3. 신호등 후보군 검출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r>
              <a:rPr lang="ko" sz="1200">
                <a:solidFill>
                  <a:schemeClr val="dk1"/>
                </a:solidFill>
              </a:rPr>
              <a:t>-&gt; 신호 점등영역 추출 과정을 통해 얻은 영역이 신호등 배면판 후보군 내에 존재하는지 여부 판단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5" name="Google Shape;415;p6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2.0 신호등 판별 알고리즘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2.1 교통 신호등 후보 영역 검출 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421" name="Google Shape;421;p68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2_1_1. BGR 색상 모델 -&gt; HSV 색상 모델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600"/>
            <a:ext cx="4750975" cy="3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 txBox="1"/>
          <p:nvPr/>
        </p:nvSpPr>
        <p:spPr>
          <a:xfrm>
            <a:off x="5269875" y="2048400"/>
            <a:ext cx="3665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신호등의 적색, 황색, 녹색 점등 영역을 추출하기 위한 과정에서 RGB 색상 모델은 조명에 영향을 많이 받기 때문에, 신호등의 점등 영역을 찾기에 부적합하다.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이에, BGR 색상 모델을 HSV 색상 모델로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변환하여 신호등의 점등 영역을 추출한다.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1"/>
          <p:cNvCxnSpPr/>
          <p:nvPr/>
        </p:nvCxnSpPr>
        <p:spPr>
          <a:xfrm>
            <a:off x="662940" y="1836420"/>
            <a:ext cx="8481300" cy="0"/>
          </a:xfrm>
          <a:prstGeom prst="straightConnector1">
            <a:avLst/>
          </a:prstGeom>
          <a:noFill/>
          <a:ln w="190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51"/>
          <p:cNvSpPr txBox="1"/>
          <p:nvPr/>
        </p:nvSpPr>
        <p:spPr>
          <a:xfrm>
            <a:off x="716280" y="1325880"/>
            <a:ext cx="13653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Contents.</a:t>
            </a:r>
            <a:endParaRPr sz="21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51"/>
          <p:cNvGrpSpPr/>
          <p:nvPr/>
        </p:nvGrpSpPr>
        <p:grpSpPr>
          <a:xfrm>
            <a:off x="642467" y="2202418"/>
            <a:ext cx="2396897" cy="392400"/>
            <a:chOff x="856623" y="2936557"/>
            <a:chExt cx="3195863" cy="523200"/>
          </a:xfrm>
        </p:grpSpPr>
        <p:sp>
          <p:nvSpPr>
            <p:cNvPr id="268" name="Google Shape;268;p51"/>
            <p:cNvSpPr txBox="1"/>
            <p:nvPr/>
          </p:nvSpPr>
          <p:spPr>
            <a:xfrm>
              <a:off x="856623" y="2967335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1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69" name="Google Shape;269;p51"/>
            <p:cNvSpPr txBox="1"/>
            <p:nvPr/>
          </p:nvSpPr>
          <p:spPr>
            <a:xfrm>
              <a:off x="1498586" y="2936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보행자 검출</a:t>
              </a:r>
              <a:endParaRPr sz="2100"/>
            </a:p>
          </p:txBody>
        </p:sp>
      </p:grpSp>
      <p:grpSp>
        <p:nvGrpSpPr>
          <p:cNvPr id="270" name="Google Shape;270;p51"/>
          <p:cNvGrpSpPr/>
          <p:nvPr/>
        </p:nvGrpSpPr>
        <p:grpSpPr>
          <a:xfrm>
            <a:off x="642467" y="2594821"/>
            <a:ext cx="2396897" cy="392400"/>
            <a:chOff x="856623" y="2508890"/>
            <a:chExt cx="3195863" cy="523200"/>
          </a:xfrm>
        </p:grpSpPr>
        <p:sp>
          <p:nvSpPr>
            <p:cNvPr id="271" name="Google Shape;271;p51"/>
            <p:cNvSpPr txBox="1"/>
            <p:nvPr/>
          </p:nvSpPr>
          <p:spPr>
            <a:xfrm>
              <a:off x="856623" y="253966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2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72" name="Google Shape;272;p51"/>
            <p:cNvSpPr txBox="1"/>
            <p:nvPr/>
          </p:nvSpPr>
          <p:spPr>
            <a:xfrm>
              <a:off x="1498586" y="25088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신호등 검출</a:t>
              </a:r>
              <a:endParaRPr sz="2100"/>
            </a:p>
          </p:txBody>
        </p:sp>
      </p:grpSp>
      <p:sp>
        <p:nvSpPr>
          <p:cNvPr id="273" name="Google Shape;273;p5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51"/>
          <p:cNvGrpSpPr/>
          <p:nvPr/>
        </p:nvGrpSpPr>
        <p:grpSpPr>
          <a:xfrm>
            <a:off x="640067" y="2987221"/>
            <a:ext cx="2396897" cy="392400"/>
            <a:chOff x="755023" y="2559557"/>
            <a:chExt cx="3195863" cy="523200"/>
          </a:xfrm>
        </p:grpSpPr>
        <p:sp>
          <p:nvSpPr>
            <p:cNvPr id="275" name="Google Shape;275;p51"/>
            <p:cNvSpPr txBox="1"/>
            <p:nvPr/>
          </p:nvSpPr>
          <p:spPr>
            <a:xfrm>
              <a:off x="7550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3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76" name="Google Shape;276;p51"/>
            <p:cNvSpPr txBox="1"/>
            <p:nvPr/>
          </p:nvSpPr>
          <p:spPr>
            <a:xfrm>
              <a:off x="1396986" y="2559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객체 추적</a:t>
              </a:r>
              <a:endParaRPr sz="2100"/>
            </a:p>
          </p:txBody>
        </p:sp>
      </p:grpSp>
      <p:sp>
        <p:nvSpPr>
          <p:cNvPr id="277" name="Google Shape;277;p51"/>
          <p:cNvSpPr txBox="1"/>
          <p:nvPr/>
        </p:nvSpPr>
        <p:spPr>
          <a:xfrm>
            <a:off x="1123865" y="3379621"/>
            <a:ext cx="1915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Q&amp;A</a:t>
            </a:r>
            <a:endParaRPr sz="2100"/>
          </a:p>
        </p:txBody>
      </p:sp>
      <p:grpSp>
        <p:nvGrpSpPr>
          <p:cNvPr id="278" name="Google Shape;278;p51"/>
          <p:cNvGrpSpPr/>
          <p:nvPr/>
        </p:nvGrpSpPr>
        <p:grpSpPr>
          <a:xfrm>
            <a:off x="642467" y="3402692"/>
            <a:ext cx="2511397" cy="817179"/>
            <a:chOff x="656623" y="2590318"/>
            <a:chExt cx="3348530" cy="1089572"/>
          </a:xfrm>
        </p:grpSpPr>
        <p:sp>
          <p:nvSpPr>
            <p:cNvPr id="279" name="Google Shape;279;p51"/>
            <p:cNvSpPr txBox="1"/>
            <p:nvPr/>
          </p:nvSpPr>
          <p:spPr>
            <a:xfrm>
              <a:off x="6566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3A3838"/>
                  </a:solidFill>
                </a:rPr>
                <a:t>4</a:t>
              </a:r>
              <a:endParaRPr sz="1800" b="1">
                <a:solidFill>
                  <a:srgbClr val="3A3838"/>
                </a:solidFill>
              </a:endParaRPr>
            </a:p>
          </p:txBody>
        </p:sp>
        <p:sp>
          <p:nvSpPr>
            <p:cNvPr id="280" name="Google Shape;280;p51"/>
            <p:cNvSpPr txBox="1"/>
            <p:nvPr/>
          </p:nvSpPr>
          <p:spPr>
            <a:xfrm>
              <a:off x="1451253" y="31566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 sz="21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2_1_1. BGR 색상 모델 -&gt; HSV 색상 모델 변환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9" name="Google Shape;4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20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2_1_2. ROI 영역 설정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2_1_3. 녹색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1" name="Google Shape;4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3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2_1_3. 녹색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7" name="Google Shape;4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5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추출, SimpleBlobDetector 적용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2.2 신호등 배면판 후보군 검출 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2.2.1 입력 영상으로부터 흑색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0" name="Google Shape;4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50" y="1628203"/>
            <a:ext cx="6399775" cy="1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4"/>
          <p:cNvSpPr txBox="1"/>
          <p:nvPr/>
        </p:nvSpPr>
        <p:spPr>
          <a:xfrm>
            <a:off x="1720725" y="3794975"/>
            <a:ext cx="57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스레시홀딩을 적용하여, 입력받은 영상을 바이너리 이미지로 변환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7" name="Google Shape;4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1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474971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2_2_2. 모폴로지 연산을 이용한 배면판 내부 채움 (적용 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352863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박두레</a:t>
            </a:r>
            <a:endParaRPr sz="1100"/>
          </a:p>
        </p:txBody>
      </p:sp>
      <p:sp>
        <p:nvSpPr>
          <p:cNvPr id="289" name="Google Shape;289;p52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2_2_3. 직사각형 특징을 이용한 배면판 후보 검출 (Laplacian 필터 -&gt; Blob 필터)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0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2.3 신호등 후보군 검출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497" name="Google Shape;497;p80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2_3_1. 교통 신호등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8" name="Google Shape;4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00" y="1590400"/>
            <a:ext cx="6923178" cy="34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2_3_1. 교통 신호등 후보군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4" name="Google Shape;5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07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2_3_2. 검출 영역 위치 확인, 교통 신호등 알림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1" cy="368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4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4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4100" b="1">
                <a:solidFill>
                  <a:schemeClr val="lt1"/>
                </a:solidFill>
              </a:rPr>
              <a:t>3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4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신나정</a:t>
            </a:r>
            <a:endParaRPr sz="1100"/>
          </a:p>
        </p:txBody>
      </p:sp>
      <p:sp>
        <p:nvSpPr>
          <p:cNvPr id="525" name="Google Shape;525;p8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5"/>
          <p:cNvSpPr txBox="1">
            <a:spLocks noGrp="1"/>
          </p:cNvSpPr>
          <p:nvPr>
            <p:ph type="body" idx="1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객체 추적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  객체 추적을 위한 전처리 영상 생성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코드에 사용할 유튜브 전처리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  횡단보도 객체인식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검출을 통한 객체 인식 시행착오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ROIs를 통한 2개 이상의 ROI 객체 검출 및 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  영상 내 횡단보도 보행자 객체 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꼭지점 기준으로 도형이 겹치는 영역 찾기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  알고리즘 시연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3.4.1.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  제한점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3.5.1.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제한점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85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85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신나정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/>
          <p:nvPr/>
        </p:nvSpPr>
        <p:spPr>
          <a:xfrm>
            <a:off x="455300" y="3457183"/>
            <a:ext cx="7735200" cy="160459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6"/>
          <p:cNvSpPr txBox="1">
            <a:spLocks noGrp="1"/>
          </p:cNvSpPr>
          <p:nvPr>
            <p:ph type="body" idx="1"/>
          </p:nvPr>
        </p:nvSpPr>
        <p:spPr>
          <a:xfrm>
            <a:off x="252125" y="15074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영역을 지정하기 위해 영상 내에서 이미지 추출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8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객체 추적을 위한 전처리 영상 생성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41" name="Google Shape;541;p8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3.1.1 코드에 사용할 유튜브 영상 전처리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86"/>
          <p:cNvSpPr txBox="1">
            <a:spLocks noGrp="1"/>
          </p:cNvSpPr>
          <p:nvPr>
            <p:ph type="body" idx="1"/>
          </p:nvPr>
        </p:nvSpPr>
        <p:spPr>
          <a:xfrm>
            <a:off x="252125" y="2542338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ROI 기준으로 크롭된 영상 재생성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0" y="3550338"/>
            <a:ext cx="7584350" cy="142926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6"/>
          <p:cNvSpPr txBox="1">
            <a:spLocks noGrp="1"/>
          </p:cNvSpPr>
          <p:nvPr>
            <p:ph type="body" idx="1"/>
          </p:nvPr>
        </p:nvSpPr>
        <p:spPr>
          <a:xfrm>
            <a:off x="252125" y="201370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영상내에서 사용할 관심 영역 지정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86"/>
          <p:cNvSpPr txBox="1">
            <a:spLocks noGrp="1"/>
          </p:cNvSpPr>
          <p:nvPr>
            <p:ph type="body" idx="1"/>
          </p:nvPr>
        </p:nvSpPr>
        <p:spPr>
          <a:xfrm>
            <a:off x="481550" y="1752825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cv2.imwrite() 함수를 통해 특정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86"/>
          <p:cNvSpPr txBox="1">
            <a:spLocks noGrp="1"/>
          </p:cNvSpPr>
          <p:nvPr>
            <p:ph type="body" idx="1"/>
          </p:nvPr>
        </p:nvSpPr>
        <p:spPr>
          <a:xfrm>
            <a:off x="481550" y="2232875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cv2.selectROI() 함수를 사용해 이미지내 특정 범위 좌표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86"/>
          <p:cNvSpPr txBox="1">
            <a:spLocks noGrp="1"/>
          </p:cNvSpPr>
          <p:nvPr>
            <p:ph type="body" idx="1"/>
          </p:nvPr>
        </p:nvSpPr>
        <p:spPr>
          <a:xfrm>
            <a:off x="481550" y="2760825"/>
            <a:ext cx="79941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cv2.VideoWriter</a:t>
            </a:r>
            <a:r>
              <a:rPr lang="ko" sz="1000" smtClean="0">
                <a:solidFill>
                  <a:schemeClr val="dk1"/>
                </a:solidFill>
              </a:rPr>
              <a:t>()함수로 </a:t>
            </a:r>
            <a:r>
              <a:rPr lang="ko" sz="1000">
                <a:solidFill>
                  <a:schemeClr val="dk1"/>
                </a:solidFill>
              </a:rPr>
              <a:t>영상을 만들고 roi 좌표 기준 범위를 특정하고 out(cv2.VideoWriter 객체).write()함수로 영상 저장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/>
          <p:nvPr/>
        </p:nvSpPr>
        <p:spPr>
          <a:xfrm>
            <a:off x="96625" y="3777650"/>
            <a:ext cx="9000000" cy="126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7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opencv 3.4.2.16이상에서 SIRF와 SURF는 더 이상 지원안함.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8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횡단보도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3.1.2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p87"/>
          <p:cNvSpPr txBox="1">
            <a:spLocks noGrp="1"/>
          </p:cNvSpPr>
          <p:nvPr>
            <p:ph type="body" idx="1"/>
          </p:nvPr>
        </p:nvSpPr>
        <p:spPr>
          <a:xfrm>
            <a:off x="481550" y="1772625"/>
            <a:ext cx="69930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61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8"/>
              <a:buFont typeface="Malgun Gothic"/>
              <a:buChar char="-"/>
            </a:pP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시도해본 특징 검출 알고리즘  (구글 이미지 6개 등 특징검출에 사용)</a:t>
            </a:r>
            <a:endParaRPr sz="10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SIFT로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SUFT로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ORB로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SIFT로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ORB로 매칭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knnmatch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매칭점 원근 변환으로 영역 찾기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RANSAC 원근 변환 근사 계산으로 나쁜 매칭 제거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&gt;         특징검출을 통한 매치 알고리즘을 전부 돌려본 결과 제대로 검출되는 것이 없었음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5" y="3863495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180" y="3863488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813" y="3867138"/>
            <a:ext cx="143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637" y="3863487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441" y="3875709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003" y="3867125"/>
            <a:ext cx="144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/>
          <p:nvPr/>
        </p:nvSpPr>
        <p:spPr>
          <a:xfrm>
            <a:off x="481550" y="1591350"/>
            <a:ext cx="8326800" cy="30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횡단보도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69" name="Google Shape;569;p8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1675650"/>
            <a:ext cx="4073926" cy="2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50" y="1675650"/>
            <a:ext cx="4073924" cy="29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 txBox="1">
            <a:spLocks noGrp="1"/>
          </p:cNvSpPr>
          <p:nvPr>
            <p:ph type="body" idx="1"/>
          </p:nvPr>
        </p:nvSpPr>
        <p:spPr>
          <a:xfrm>
            <a:off x="481550" y="45157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횡단보도를 제대로 검출하지 못함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>
            <a:spLocks noGrp="1"/>
          </p:cNvSpPr>
          <p:nvPr>
            <p:ph type="body" idx="1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AutoNum type="arabicPeriod"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- SVM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SVM과 HOG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HOG와 SVM을 이용한 보행자 인식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 배경 제거를 이용한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추적(Object Tracking)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동영상 배경 제거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MOG2-1, MOG2-2 검출 결과 영상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종류에 따른 네 가지 검출기 성능 비교  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사람과 차량(사물)이 동시에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움직이는 영상에서 사람과 사물이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인식과 검출: 결론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5" name="Google Shape;295;p53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w="9525" cap="flat" cmpd="sng">
            <a:solidFill>
              <a:srgbClr val="293C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p53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박두레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8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89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순서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1.  cv2.ROIs를 이용해 ROI두개 지정(횡단보도, 사람)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2.  cv2.TrackerAPI를 활용해 객체 추적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3. 횡단보도 ROI와 사람 ROI 기준 한쪽 ROI 꼭지점이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다른 ROI 내에 포함되면 검출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좌표를 산출하기 전 사람 roi와 횡단보도 roi를 구분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사람 ROI는 가로보다 세로가 길음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횡단보도 ROI는 세로보다 가로가 길음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이 점을 이용해 횡단보도와 사람을 구분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세로가 더 긴 ROI(사람 ROI) 좌표를   	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기준으로 나머지 횡단보도 ROI 좌표 범위내에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존재하는지 비교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581" name="Google Shape;5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463" y="1700113"/>
            <a:ext cx="4482874" cy="286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다운 그레이드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90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5" y="2002122"/>
            <a:ext cx="5456608" cy="8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0"/>
          <p:cNvSpPr txBox="1">
            <a:spLocks noGrp="1"/>
          </p:cNvSpPr>
          <p:nvPr>
            <p:ph type="body" idx="1"/>
          </p:nvPr>
        </p:nvSpPr>
        <p:spPr>
          <a:xfrm>
            <a:off x="481550" y="2929600"/>
            <a:ext cx="69930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머신러닝 알고리즘 목록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AdaBoost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MIL(Multiple Instance Learning)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KCF(Kernelized Correlation Filters 알고리즘  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TLD(Tracking, Learning and Detection) 알고리즘  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MedianFlow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CSRT(Channel and Spatial Reliability) 알고리즘</a:t>
            </a:r>
            <a:endParaRPr sz="1000">
              <a:solidFill>
                <a:schemeClr val="dk1"/>
              </a:solidFill>
            </a:endParaRPr>
          </a:p>
          <a:p>
            <a:pPr marL="9144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MOSSE 알고리즘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90"/>
          <p:cNvSpPr txBox="1">
            <a:spLocks noGrp="1"/>
          </p:cNvSpPr>
          <p:nvPr>
            <p:ph type="body" idx="1"/>
          </p:nvPr>
        </p:nvSpPr>
        <p:spPr>
          <a:xfrm>
            <a:off x="252125" y="2713150"/>
            <a:ext cx="61914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여러가지 머신러닝 알고리즘으로 구현한 Tracking API 사용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/>
          <p:nvPr/>
        </p:nvSpPr>
        <p:spPr>
          <a:xfrm>
            <a:off x="481550" y="2213700"/>
            <a:ext cx="8326800" cy="251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1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598" name="Google Shape;598;p91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꼭지점 기준으로 도형이 겹치는 영역 찾기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p91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검은 사각형 2개를 대상으로 </a:t>
            </a:r>
            <a:r>
              <a:rPr lang="ko" sz="1000">
                <a:solidFill>
                  <a:schemeClr val="dk1"/>
                </a:solidFill>
              </a:rPr>
              <a:t>특정 사각형 내 꼭지점 포함 유무에 따라 겹침을 파악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91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7002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보행자가 횡단보도를 보행한다는 것은 각각의 ROI 사각형이 겹친다는 것으로                                               꼭지점 좌표가 어느 구간에 들어간다면 사각형에 겹치는 구간이 있다는 것으로 인식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 smtClean="0">
                <a:solidFill>
                  <a:schemeClr val="dk1"/>
                </a:solidFill>
              </a:rPr>
              <a:t>따라서 </a:t>
            </a:r>
            <a:r>
              <a:rPr lang="ko" sz="1000">
                <a:solidFill>
                  <a:schemeClr val="dk1"/>
                </a:solidFill>
              </a:rPr>
              <a:t>비교대상이 되는 rect2(횡단보도  ROI)의 x값과 y값의 최댓값과 최소값으로 범위내에 있는지 검출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01" name="Google Shape;6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25" y="2299475"/>
            <a:ext cx="376160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99000"/>
            <a:ext cx="4319999" cy="2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99400" y="2842225"/>
            <a:ext cx="223250" cy="3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1"/>
          <p:cNvSpPr txBox="1"/>
          <p:nvPr/>
        </p:nvSpPr>
        <p:spPr>
          <a:xfrm>
            <a:off x="6378900" y="4054400"/>
            <a:ext cx="46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횡단보도 ROI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2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92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11" name="Google Shape;611;p92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2" name="Google Shape;612;p92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꼭지점을 기준으로 겹침을 검출하는데 예외사항을 확인                 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Rect1 (흰 직사각형)      Rect2 (빨간 직사각형)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(550,95,527,85)        	(662,30,69,306)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겹치는 구간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 95)	(731, 95)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(662,180)           (731,180)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rect1좌표와 rect2 좌표를 이용해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고정된 4개의 좌표를 얻을 수 있음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고정된 4개의 좌표가 rect1, rect2에 모두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포함되어 있을 때 다음과 같은 겹침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상태임을 알 수 있음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5" y="1691375"/>
            <a:ext cx="4517975" cy="28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/>
          <p:nvPr/>
        </p:nvSpPr>
        <p:spPr>
          <a:xfrm>
            <a:off x="121550" y="1990506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93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20" name="Google Shape;620;p93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00" y="2283728"/>
            <a:ext cx="3870000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283990"/>
            <a:ext cx="3868750" cy="2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3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24" name="Google Shape;624;p93"/>
          <p:cNvSpPr txBox="1">
            <a:spLocks noGrp="1"/>
          </p:cNvSpPr>
          <p:nvPr>
            <p:ph type="body" idx="1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93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고정된 4개의 좌표를 기준으로 예상범위와 실제범위 일체 유무에 따른 예시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626" name="Google Shape;626;p93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27" name="Google Shape;627;p93"/>
          <p:cNvSpPr txBox="1">
            <a:spLocks noGrp="1"/>
          </p:cNvSpPr>
          <p:nvPr>
            <p:ph type="body" idx="1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93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가로또한 세로와 동일한 방식으로 포함되는지 검출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4"/>
          <p:cNvSpPr/>
          <p:nvPr/>
        </p:nvSpPr>
        <p:spPr>
          <a:xfrm>
            <a:off x="121550" y="1975759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9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35" name="Google Shape;635;p94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94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37" name="Google Shape;637;p94"/>
          <p:cNvSpPr txBox="1">
            <a:spLocks noGrp="1"/>
          </p:cNvSpPr>
          <p:nvPr>
            <p:ph type="body" idx="1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94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즉, 고정된 4개의 좌표가 두 직사각형에  1개라도 포함되지 않을 경우 겹치지 않는다고 인식      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39" name="Google Shape;639;p94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40" name="Google Shape;640;p94"/>
          <p:cNvSpPr txBox="1">
            <a:spLocks noGrp="1"/>
          </p:cNvSpPr>
          <p:nvPr>
            <p:ph type="body" idx="1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94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8556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사람의 ROI에 횡단보도의 ROI가 일부 포함되는지 확인하기 위해, 겹친다고 생각되는 좌표 4개중 하나라도 두 직사각형에 포함되는지 확인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9" y="2335850"/>
            <a:ext cx="3565617" cy="2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25" y="2357927"/>
            <a:ext cx="3921940" cy="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5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52" name="Google Shape;652;p95"/>
          <p:cNvSpPr/>
          <p:nvPr/>
        </p:nvSpPr>
        <p:spPr>
          <a:xfrm>
            <a:off x="481550" y="1976384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5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제대로 예외사항까지 처리함을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95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55" name="Google Shape;65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316137"/>
            <a:ext cx="4066451" cy="23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5"/>
          <p:cNvSpPr txBox="1">
            <a:spLocks noGrp="1"/>
          </p:cNvSpPr>
          <p:nvPr>
            <p:ph type="body" idx="1"/>
          </p:nvPr>
        </p:nvSpPr>
        <p:spPr>
          <a:xfrm>
            <a:off x="795175" y="1835652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일부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95"/>
          <p:cNvSpPr txBox="1">
            <a:spLocks noGrp="1"/>
          </p:cNvSpPr>
          <p:nvPr>
            <p:ph type="body" idx="1"/>
          </p:nvPr>
        </p:nvSpPr>
        <p:spPr>
          <a:xfrm>
            <a:off x="4461350" y="1835652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도형1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8" name="Google Shape;6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946" y="2316129"/>
            <a:ext cx="4068001" cy="2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65" name="Google Shape;665;p9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96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667" name="Google Shape;667;p96"/>
          <p:cNvSpPr/>
          <p:nvPr/>
        </p:nvSpPr>
        <p:spPr>
          <a:xfrm>
            <a:off x="481550" y="1983756"/>
            <a:ext cx="8326800" cy="2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body" idx="1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96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제대로 예외사항까지 처리함을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96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670" name="Google Shape;670;p96"/>
          <p:cNvSpPr txBox="1">
            <a:spLocks noGrp="1"/>
          </p:cNvSpPr>
          <p:nvPr>
            <p:ph type="body" idx="1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도형2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96"/>
          <p:cNvSpPr txBox="1">
            <a:spLocks noGrp="1"/>
          </p:cNvSpPr>
          <p:nvPr>
            <p:ph type="body" idx="1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도형3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58" y="2316140"/>
            <a:ext cx="367848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50" y="3917075"/>
            <a:ext cx="3697800" cy="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350" y="2316141"/>
            <a:ext cx="3679201" cy="2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350" y="3916900"/>
            <a:ext cx="3679201" cy="65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96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7"/>
          <p:cNvSpPr/>
          <p:nvPr/>
        </p:nvSpPr>
        <p:spPr>
          <a:xfrm>
            <a:off x="121550" y="2034754"/>
            <a:ext cx="8686800" cy="27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683" name="Google Shape;683;p9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4" name="Google Shape;6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75" y="2304279"/>
            <a:ext cx="3679200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7"/>
          <p:cNvSpPr txBox="1">
            <a:spLocks noGrp="1"/>
          </p:cNvSpPr>
          <p:nvPr>
            <p:ph type="body" idx="1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97"/>
          <p:cNvSpPr txBox="1">
            <a:spLocks noGrp="1"/>
          </p:cNvSpPr>
          <p:nvPr>
            <p:ph type="body" idx="1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ROI 기준 </a:t>
            </a:r>
            <a:r>
              <a:rPr lang="ko" sz="1000">
                <a:solidFill>
                  <a:schemeClr val="dk1"/>
                </a:solidFill>
              </a:rPr>
              <a:t>보행자 객체검출 중간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97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688" name="Google Shape;68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225" y="2304280"/>
            <a:ext cx="3679201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7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작성하고 실제 영상으로 검출했을 때 결과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3.4 알고리즘 시연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95" name="Google Shape;695;p9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3.4.1 알고리즘 시연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6" name="Google Shape;696;p98"/>
          <p:cNvSpPr/>
          <p:nvPr/>
        </p:nvSpPr>
        <p:spPr>
          <a:xfrm>
            <a:off x="4173550" y="1862900"/>
            <a:ext cx="46347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8"/>
          <p:cNvSpPr txBox="1">
            <a:spLocks noGrp="1"/>
          </p:cNvSpPr>
          <p:nvPr>
            <p:ph type="body" idx="1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코드 사용방법                                  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노란박스로 hog 알고리즘을 통해 사람 객체 예상 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원하는 시점에서 spacebar로 화면 1차 정지</a:t>
            </a:r>
            <a:endParaRPr sz="1000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드래그 1번째 ROI 등록 + spacebar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드래그 2번째 ROI 등록 + spacebar</a:t>
            </a:r>
            <a:endParaRPr sz="1000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#반드시 ROI는 두개만 등록하도록 하며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#횡단보도 먼저 등록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사람 객체 인식 알고리즘 검출화면 나오기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#객체추적 알고리즘은 숫자로 변환 가능(1~6번까지)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 </a:t>
            </a:r>
            <a:endParaRPr sz="1000">
              <a:solidFill>
                <a:srgbClr val="1D1C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종료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698" name="Google Shape;6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75" y="2024600"/>
            <a:ext cx="3074476" cy="1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400" y="3032575"/>
            <a:ext cx="2880875" cy="17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8"/>
          <p:cNvSpPr txBox="1">
            <a:spLocks noGrp="1"/>
          </p:cNvSpPr>
          <p:nvPr>
            <p:ph type="body" idx="1"/>
          </p:nvPr>
        </p:nvSpPr>
        <p:spPr>
          <a:xfrm>
            <a:off x="4173550" y="1440388"/>
            <a:ext cx="6993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실행 화면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>
            <a:spLocks noGrp="1"/>
          </p:cNvSpPr>
          <p:nvPr>
            <p:ph type="body" idx="1"/>
          </p:nvPr>
        </p:nvSpPr>
        <p:spPr>
          <a:xfrm>
            <a:off x="252125" y="1626125"/>
            <a:ext cx="6191400" cy="15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SVM(Support Vector Machine): 기계 학습 분야 중 하나로 패턴 인식, 자료 분석을 위한 지도 학습 모델이며, 주로 분류와 회귀 분석을 위해 사용. 훈련 데이터를 기반으로 데이터 집합을 두 그룹으로 분류하는 대표적인 분류 알고리즘.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125" y="903475"/>
            <a:ext cx="2381494" cy="227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>
            <a:spLocks noGrp="1"/>
          </p:cNvSpPr>
          <p:nvPr>
            <p:ph type="body" idx="1"/>
          </p:nvPr>
        </p:nvSpPr>
        <p:spPr>
          <a:xfrm>
            <a:off x="252125" y="3244100"/>
            <a:ext cx="86319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 데이터 그 자체를 훈련 데이터로 사용하기도 하지만 픽셀 데이터에서 여러 가지 특징 디스크립터를 추출해서 훈련 데이터로 사용할 수도 있는데, 객체의 지역적 특성이 아닌 전체적인 특성을 표현하는 HOG 디스크립터를 사용하면 객체의 형체를 일반화할 수 있어서 상태나 자세가 조금씩 다른 객체를 인식하는 데 SVM과 HOG를 함께 사용하는 경우가 많다(이세우 2019, 398).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5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1.1 HOG - SVM 보행자 검출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306" name="Google Shape;306;p54"/>
          <p:cNvSpPr/>
          <p:nvPr/>
        </p:nvSpPr>
        <p:spPr>
          <a:xfrm>
            <a:off x="0" y="903475"/>
            <a:ext cx="64797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1.1.1 SVM과 HOG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9"/>
          <p:cNvSpPr/>
          <p:nvPr/>
        </p:nvSpPr>
        <p:spPr>
          <a:xfrm>
            <a:off x="121550" y="1634300"/>
            <a:ext cx="8686800" cy="30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3.5 제한점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07" name="Google Shape;707;p9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3.5.1 제한점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8" name="Google Shape;708;p99"/>
          <p:cNvSpPr txBox="1"/>
          <p:nvPr/>
        </p:nvSpPr>
        <p:spPr>
          <a:xfrm>
            <a:off x="209350" y="1715350"/>
            <a:ext cx="91440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길이가 길어질수록 객체추적의 정확도가 떨어짐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정면에 있는 대상보다 좌측에 있는 대상을 추적할 때 정확도가 훨씬 떨어짐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•여러명의 사람들을 대상으로 객체추적이 가능하나 일일이 tracker를 지정해줘야 하기 때문에 원하는 때에 원하는 대상을 추가해 tracking하기 어려움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•ROI를 여러 개 지정해 추적할 수는 있으나 원하는 객체가 생길 때 마다 ROI를 계속 추가해서 추적할 수는 없음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•7가지 Tracking 알고리즘이 존재하는데 영상에 따라 알고리즘이 안되거나 되는것이 있음.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•차량 신호등 초록불 검출이 코드 실행에 따라 결과가 다르게 나옴 하지만 이에 대해 규명 불가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0"/>
          <p:cNvSpPr txBox="1">
            <a:spLocks noGrp="1"/>
          </p:cNvSpPr>
          <p:nvPr>
            <p:ph type="body" idx="1"/>
          </p:nvPr>
        </p:nvSpPr>
        <p:spPr>
          <a:xfrm>
            <a:off x="311700" y="350575"/>
            <a:ext cx="8520600" cy="42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단행본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이세우. 파이썬으로 만드는 OpenCV 프로젝트. 서울: 인사이트, 2019.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https://ko.wikipedia.org/wiki/%EC%84%9C%ED%8F%AC%ED%8A%B8_%EB%B2%A1%ED%84%B0_%EB%A8%B8%EC%8B%A0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166.104.231.121/ysmoon/mip2017/lecture_note/제6장-추가.pdf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283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 txBox="1"/>
          <p:nvPr/>
        </p:nvSpPr>
        <p:spPr>
          <a:xfrm>
            <a:off x="3055066" y="1985360"/>
            <a:ext cx="51687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 i="1">
                <a:solidFill>
                  <a:schemeClr val="lt1"/>
                </a:solidFill>
              </a:rPr>
              <a:t>Q&amp;A</a:t>
            </a:r>
            <a:r>
              <a:rPr lang="ko" sz="10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2477387" y="1488781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 rot="5400000">
            <a:off x="2763057" y="11365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1"/>
          <p:cNvSpPr/>
          <p:nvPr/>
        </p:nvSpPr>
        <p:spPr>
          <a:xfrm rot="5400000">
            <a:off x="6309457" y="34924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1"/>
          <p:cNvSpPr/>
          <p:nvPr/>
        </p:nvSpPr>
        <p:spPr>
          <a:xfrm>
            <a:off x="6700062" y="3206506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body" idx="1"/>
          </p:nvPr>
        </p:nvSpPr>
        <p:spPr>
          <a:xfrm>
            <a:off x="311700" y="439425"/>
            <a:ext cx="8361600" cy="17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HOG(Histogram of Oriented Gradient) 디스크립터: 객체 검출을 목적으로 컴퓨터 비전 및 이미지 처리에 사용되는 특징 디스크립터로, 엣지의 기울기 방향과 규모를 히스토그램으로 나타낸 것. HOG는 지역적인 특징보다는 전체적인 모양 표현에 적합. 대상 객체의 상태나 자세가 다르더라도 그 특징을 일반화해서 같은 객체로 인식하는 것이 특징(이세우 2019, 403).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55"/>
          <p:cNvSpPr txBox="1">
            <a:spLocks noGrp="1"/>
          </p:cNvSpPr>
          <p:nvPr>
            <p:ph type="body" idx="1"/>
          </p:nvPr>
        </p:nvSpPr>
        <p:spPr>
          <a:xfrm>
            <a:off x="1958550" y="2420475"/>
            <a:ext cx="5067900" cy="248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413" y="2564163"/>
            <a:ext cx="46005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/>
        </p:nvSpPr>
        <p:spPr>
          <a:xfrm>
            <a:off x="2546850" y="4277750"/>
            <a:ext cx="377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계산 과정: 일정 크기의 셀로 분할한 뒤 기울기(gradient)의 크기(magnitude)가 일정 값 이상인 픽셀들을 방향에 따라 히스토그램으로 표현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출처: 166.104.231.121/ysmoon/mip2017/lecture_note/제6장-추가.pdf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>
            <a:spLocks noGrp="1"/>
          </p:cNvSpPr>
          <p:nvPr>
            <p:ph type="body" idx="1"/>
          </p:nvPr>
        </p:nvSpPr>
        <p:spPr>
          <a:xfrm>
            <a:off x="482675" y="1576225"/>
            <a:ext cx="8106600" cy="32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객체를 인식할 때 학습한 객체와 인식하려는 객체의 크기 변화와 회전 발생 여부를 항상 고려해야 함. 이에 윈도(window) 크기를 달리하면서 검출 작업을 반복해야 함. 학습을 위해 긴 시간과 컴퓨팅 파워 필요(이세우 2019, 409).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보행자 인식을 위해 미리 훈련된 API를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cv2.HOGDescriptor 클래스: HOG 디스크립터 계산, 훈련된 SVM 모델을 전달받아 객체 인식, 이미 훈련된 SVM 모델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56"/>
          <p:cNvSpPr/>
          <p:nvPr/>
        </p:nvSpPr>
        <p:spPr>
          <a:xfrm>
            <a:off x="529475" y="474875"/>
            <a:ext cx="8059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1.1.2 HOG와 SVM을 이용한 보행자 인식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body" idx="1"/>
          </p:nvPr>
        </p:nvSpPr>
        <p:spPr>
          <a:xfrm>
            <a:off x="488050" y="1025675"/>
            <a:ext cx="80280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검출기: 불필요한 검출이 적은 대신 멀리 있는 작은 보행자는 검출하지 못함 (사진 왼쪽)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다임러 검출기: 작은 보행자뿐만 아니라 다른 사물이나 그림자도 보행자로 인식함 (사진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7"/>
          <p:cNvSpPr/>
          <p:nvPr/>
        </p:nvSpPr>
        <p:spPr>
          <a:xfrm>
            <a:off x="558100" y="339125"/>
            <a:ext cx="7957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1.1.3 디폴트 보행자 검출기와 다임러 보행자 검출기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57"/>
          <p:cNvSpPr txBox="1">
            <a:spLocks noGrp="1"/>
          </p:cNvSpPr>
          <p:nvPr>
            <p:ph type="body" idx="1"/>
          </p:nvPr>
        </p:nvSpPr>
        <p:spPr>
          <a:xfrm>
            <a:off x="558100" y="2363825"/>
            <a:ext cx="7957800" cy="259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81" y="2521125"/>
            <a:ext cx="3814763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239" y="2521125"/>
            <a:ext cx="3798875" cy="227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body" idx="1"/>
          </p:nvPr>
        </p:nvSpPr>
        <p:spPr>
          <a:xfrm>
            <a:off x="413675" y="1935650"/>
            <a:ext cx="8418600" cy="28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추적이 필요한 이유: 매 장면에서 원하는 객체를 찾아낼 수 있음. 그러나 객체 검출이나 인식은 많은 자원을 필요로 하고 속도가 느리기 때문에 빠르고 단순한 객체 추적 방법이 필요. 또한 객체 추적은 객체 검출이나 인식에 실패했을 때 좋은 대안(이세우 2019, 353).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 알고리즘에 따른 OpenCV 구현 함수 이용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5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2023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 MOG 배경 제거를 이용한 보행자 검출</a:t>
            </a:r>
            <a:endParaRPr sz="2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1.2.1 객체 추적(Object Tracking)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tea_2010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20201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2793</Words>
  <Application>Microsoft Office PowerPoint</Application>
  <PresentationFormat>화면 슬라이드 쇼(16:9)</PresentationFormat>
  <Paragraphs>362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Malgun Gothic</vt:lpstr>
      <vt:lpstr>Arial</vt:lpstr>
      <vt:lpstr>Simple Light</vt:lpstr>
      <vt:lpstr>Office 테마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3</cp:revision>
  <dcterms:modified xsi:type="dcterms:W3CDTF">2021-10-18T01:18:10Z</dcterms:modified>
</cp:coreProperties>
</file>